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EB Garamond"/>
      <p:regular r:id="rId21"/>
      <p:bold r:id="rId22"/>
      <p:italic r:id="rId23"/>
      <p:boldItalic r:id="rId24"/>
    </p:embeddedFont>
    <p:embeddedFont>
      <p:font typeface="EB Garamond ExtraBold"/>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EBGaramond-bold.fntdata"/><Relationship Id="rId21" Type="http://schemas.openxmlformats.org/officeDocument/2006/relationships/font" Target="fonts/EBGaramond-regular.fntdata"/><Relationship Id="rId24" Type="http://schemas.openxmlformats.org/officeDocument/2006/relationships/font" Target="fonts/EBGaramond-boldItalic.fntdata"/><Relationship Id="rId23" Type="http://schemas.openxmlformats.org/officeDocument/2006/relationships/font" Target="fonts/EBGaramon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ExtraBold-boldItalic.fntdata"/><Relationship Id="rId25" Type="http://schemas.openxmlformats.org/officeDocument/2006/relationships/font" Target="fonts/EBGaramond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5c0143da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5c0143da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5c0143da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45c0143da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5c0143da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5c0143da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5c0143da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5c0143da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5c0143da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5c0143da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5c0143d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45c0143d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5c0143da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5c0143da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45c0143d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45c0143d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45c0143da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45c0143da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5c0143da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45c0143da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5c0143da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45c0143da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5c0143da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5c0143da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5c0143da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45c0143da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45c0143da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45c0143da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pic>
        <p:nvPicPr>
          <p:cNvPr id="54" name="Google Shape;54;p13" title="Screenshot 2025-03-27 at 6.11.57 PM.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nvSpPr>
        <p:spPr>
          <a:xfrm>
            <a:off x="2537900" y="2188250"/>
            <a:ext cx="3711000" cy="21858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FF0000"/>
                </a:solidFill>
                <a:latin typeface="EB Garamond ExtraBold"/>
                <a:ea typeface="EB Garamond ExtraBold"/>
                <a:cs typeface="EB Garamond ExtraBold"/>
                <a:sym typeface="EB Garamond ExtraBold"/>
              </a:rPr>
              <a:t>The </a:t>
            </a:r>
            <a:r>
              <a:rPr lang="en" sz="2900">
                <a:solidFill>
                  <a:srgbClr val="FF0000"/>
                </a:solidFill>
                <a:latin typeface="EB Garamond ExtraBold"/>
                <a:ea typeface="EB Garamond ExtraBold"/>
                <a:cs typeface="EB Garamond ExtraBold"/>
                <a:sym typeface="EB Garamond ExtraBold"/>
              </a:rPr>
              <a:t>Best Location </a:t>
            </a:r>
            <a:endParaRPr sz="2900">
              <a:solidFill>
                <a:srgbClr val="FF0000"/>
              </a:solidFill>
              <a:latin typeface="EB Garamond ExtraBold"/>
              <a:ea typeface="EB Garamond ExtraBold"/>
              <a:cs typeface="EB Garamond ExtraBold"/>
              <a:sym typeface="EB Garamond ExtraBold"/>
            </a:endParaRPr>
          </a:p>
          <a:p>
            <a:pPr indent="0" lvl="0" marL="0" rtl="0" algn="ctr">
              <a:spcBef>
                <a:spcPts val="0"/>
              </a:spcBef>
              <a:spcAft>
                <a:spcPts val="0"/>
              </a:spcAft>
              <a:buNone/>
            </a:pPr>
            <a:r>
              <a:rPr lang="en" sz="2900">
                <a:solidFill>
                  <a:srgbClr val="FF0000"/>
                </a:solidFill>
                <a:latin typeface="EB Garamond ExtraBold"/>
                <a:ea typeface="EB Garamond ExtraBold"/>
                <a:cs typeface="EB Garamond ExtraBold"/>
                <a:sym typeface="EB Garamond ExtraBold"/>
              </a:rPr>
              <a:t>F</a:t>
            </a:r>
            <a:r>
              <a:rPr lang="en" sz="2900">
                <a:solidFill>
                  <a:srgbClr val="FF0000"/>
                </a:solidFill>
                <a:latin typeface="EB Garamond ExtraBold"/>
                <a:ea typeface="EB Garamond ExtraBold"/>
                <a:cs typeface="EB Garamond ExtraBold"/>
                <a:sym typeface="EB Garamond ExtraBold"/>
              </a:rPr>
              <a:t>or </a:t>
            </a:r>
            <a:r>
              <a:rPr lang="en" sz="2900">
                <a:solidFill>
                  <a:srgbClr val="FF0000"/>
                </a:solidFill>
                <a:latin typeface="EB Garamond ExtraBold"/>
                <a:ea typeface="EB Garamond ExtraBold"/>
                <a:cs typeface="EB Garamond ExtraBold"/>
                <a:sym typeface="EB Garamond ExtraBold"/>
              </a:rPr>
              <a:t>A New </a:t>
            </a:r>
            <a:endParaRPr sz="2900">
              <a:solidFill>
                <a:srgbClr val="FF0000"/>
              </a:solidFill>
              <a:latin typeface="EB Garamond ExtraBold"/>
              <a:ea typeface="EB Garamond ExtraBold"/>
              <a:cs typeface="EB Garamond ExtraBold"/>
              <a:sym typeface="EB Garamond ExtraBold"/>
            </a:endParaRPr>
          </a:p>
          <a:p>
            <a:pPr indent="0" lvl="0" marL="0" rtl="0" algn="ctr">
              <a:spcBef>
                <a:spcPts val="0"/>
              </a:spcBef>
              <a:spcAft>
                <a:spcPts val="0"/>
              </a:spcAft>
              <a:buNone/>
            </a:pPr>
            <a:r>
              <a:rPr lang="en" sz="3600">
                <a:solidFill>
                  <a:srgbClr val="FF0000"/>
                </a:solidFill>
                <a:latin typeface="EB Garamond ExtraBold"/>
                <a:ea typeface="EB Garamond ExtraBold"/>
                <a:cs typeface="EB Garamond ExtraBold"/>
                <a:sym typeface="EB Garamond ExtraBold"/>
              </a:rPr>
              <a:t>Opera </a:t>
            </a:r>
            <a:endParaRPr sz="3600">
              <a:solidFill>
                <a:srgbClr val="FF0000"/>
              </a:solidFill>
              <a:latin typeface="EB Garamond ExtraBold"/>
              <a:ea typeface="EB Garamond ExtraBold"/>
              <a:cs typeface="EB Garamond ExtraBold"/>
              <a:sym typeface="EB Garamond ExtraBold"/>
            </a:endParaRPr>
          </a:p>
          <a:p>
            <a:pPr indent="0" lvl="0" marL="0" rtl="0" algn="ctr">
              <a:spcBef>
                <a:spcPts val="0"/>
              </a:spcBef>
              <a:spcAft>
                <a:spcPts val="0"/>
              </a:spcAft>
              <a:buNone/>
            </a:pPr>
            <a:r>
              <a:rPr lang="en" sz="3600">
                <a:solidFill>
                  <a:srgbClr val="FF0000"/>
                </a:solidFill>
                <a:latin typeface="EB Garamond ExtraBold"/>
                <a:ea typeface="EB Garamond ExtraBold"/>
                <a:cs typeface="EB Garamond ExtraBold"/>
                <a:sym typeface="EB Garamond ExtraBold"/>
              </a:rPr>
              <a:t>Company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1908825" y="281975"/>
            <a:ext cx="4585500" cy="64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7156"/>
              <a:buNone/>
            </a:pPr>
            <a:r>
              <a:rPr lang="en" sz="2664">
                <a:solidFill>
                  <a:srgbClr val="FF0000"/>
                </a:solidFill>
                <a:latin typeface="EB Garamond"/>
                <a:ea typeface="EB Garamond"/>
                <a:cs typeface="EB Garamond"/>
                <a:sym typeface="EB Garamond"/>
              </a:rPr>
              <a:t>Pre-Processing and Training Data</a:t>
            </a:r>
            <a:endParaRPr sz="2664">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ct val="44594"/>
              <a:buNone/>
            </a:pPr>
            <a:r>
              <a:t/>
            </a:r>
            <a:endParaRPr sz="2220">
              <a:solidFill>
                <a:srgbClr val="FF0000"/>
              </a:solidFill>
              <a:latin typeface="EB Garamond"/>
              <a:ea typeface="EB Garamond"/>
              <a:cs typeface="EB Garamond"/>
              <a:sym typeface="EB Garamond"/>
            </a:endParaRPr>
          </a:p>
        </p:txBody>
      </p:sp>
      <p:sp>
        <p:nvSpPr>
          <p:cNvPr id="121" name="Google Shape;121;p22"/>
          <p:cNvSpPr txBox="1"/>
          <p:nvPr/>
        </p:nvSpPr>
        <p:spPr>
          <a:xfrm>
            <a:off x="1516750" y="230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2" name="Google Shape;122;p22"/>
          <p:cNvSpPr txBox="1"/>
          <p:nvPr/>
        </p:nvSpPr>
        <p:spPr>
          <a:xfrm>
            <a:off x="1003875" y="1094100"/>
            <a:ext cx="63954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0000"/>
              </a:buClr>
              <a:buSzPts val="1800"/>
              <a:buFont typeface="EB Garamond"/>
              <a:buChar char="-"/>
            </a:pPr>
            <a:r>
              <a:rPr lang="en" sz="1800">
                <a:solidFill>
                  <a:srgbClr val="FF0000"/>
                </a:solidFill>
                <a:latin typeface="EB Garamond"/>
                <a:ea typeface="EB Garamond"/>
                <a:cs typeface="EB Garamond"/>
                <a:sym typeface="EB Garamond"/>
              </a:rPr>
              <a:t>Deleted rows not being used for prediction ie. composer, work, composer’s data of birth, composers date of death etc.</a:t>
            </a:r>
            <a:endParaRPr sz="1800">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FF0000"/>
              </a:solidFill>
              <a:latin typeface="EB Garamond"/>
              <a:ea typeface="EB Garamond"/>
              <a:cs typeface="EB Garamond"/>
              <a:sym typeface="EB Garamond"/>
            </a:endParaRPr>
          </a:p>
          <a:p>
            <a:pPr indent="-342900" lvl="0" marL="457200" rtl="0" algn="l">
              <a:spcBef>
                <a:spcPts val="0"/>
              </a:spcBef>
              <a:spcAft>
                <a:spcPts val="0"/>
              </a:spcAft>
              <a:buClr>
                <a:srgbClr val="FF0000"/>
              </a:buClr>
              <a:buSzPts val="1800"/>
              <a:buFont typeface="EB Garamond"/>
              <a:buChar char="-"/>
            </a:pPr>
            <a:r>
              <a:rPr lang="en" sz="1800">
                <a:solidFill>
                  <a:srgbClr val="FF0000"/>
                </a:solidFill>
                <a:latin typeface="EB Garamond"/>
                <a:ea typeface="EB Garamond"/>
                <a:cs typeface="EB Garamond"/>
                <a:sym typeface="EB Garamond"/>
              </a:rPr>
              <a:t>Transformed start date into separate datetime objects ie. Month, Day of Week, Year etc.</a:t>
            </a:r>
            <a:endParaRPr sz="1800">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FF0000"/>
              </a:solidFill>
              <a:latin typeface="EB Garamond"/>
              <a:ea typeface="EB Garamond"/>
              <a:cs typeface="EB Garamond"/>
              <a:sym typeface="EB Garamond"/>
            </a:endParaRPr>
          </a:p>
          <a:p>
            <a:pPr indent="-342900" lvl="0" marL="457200" rtl="0" algn="l">
              <a:spcBef>
                <a:spcPts val="0"/>
              </a:spcBef>
              <a:spcAft>
                <a:spcPts val="0"/>
              </a:spcAft>
              <a:buClr>
                <a:srgbClr val="FF0000"/>
              </a:buClr>
              <a:buSzPts val="1800"/>
              <a:buFont typeface="EB Garamond"/>
              <a:buChar char="-"/>
            </a:pPr>
            <a:r>
              <a:rPr lang="en" sz="1800">
                <a:solidFill>
                  <a:srgbClr val="FF0000"/>
                </a:solidFill>
                <a:latin typeface="EB Garamond"/>
                <a:ea typeface="EB Garamond"/>
                <a:cs typeface="EB Garamond"/>
                <a:sym typeface="EB Garamond"/>
              </a:rPr>
              <a:t>Applied one hot encoding for categorical features like Month and Day of Week</a:t>
            </a:r>
            <a:endParaRPr sz="1800">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FF0000"/>
              </a:solidFill>
              <a:latin typeface="EB Garamond"/>
              <a:ea typeface="EB Garamond"/>
              <a:cs typeface="EB Garamond"/>
              <a:sym typeface="EB Garamond"/>
            </a:endParaRPr>
          </a:p>
          <a:p>
            <a:pPr indent="-342900" lvl="0" marL="457200" rtl="0" algn="l">
              <a:spcBef>
                <a:spcPts val="0"/>
              </a:spcBef>
              <a:spcAft>
                <a:spcPts val="0"/>
              </a:spcAft>
              <a:buClr>
                <a:srgbClr val="FF0000"/>
              </a:buClr>
              <a:buSzPts val="1800"/>
              <a:buFont typeface="EB Garamond"/>
              <a:buChar char="-"/>
            </a:pPr>
            <a:r>
              <a:rPr lang="en" sz="1800">
                <a:solidFill>
                  <a:srgbClr val="FF0000"/>
                </a:solidFill>
                <a:latin typeface="EB Garamond"/>
                <a:ea typeface="EB Garamond"/>
                <a:cs typeface="EB Garamond"/>
                <a:sym typeface="EB Garamond"/>
              </a:rPr>
              <a:t>Used linear model to fill in empty values for the change in performances from previous seasons for countries and cities</a:t>
            </a:r>
            <a:endParaRPr sz="1800">
              <a:solidFill>
                <a:srgbClr val="FF0000"/>
              </a:solidFill>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6" name="Shape 126"/>
        <p:cNvGrpSpPr/>
        <p:nvPr/>
      </p:nvGrpSpPr>
      <p:grpSpPr>
        <a:xfrm>
          <a:off x="0" y="0"/>
          <a:ext cx="0" cy="0"/>
          <a:chOff x="0" y="0"/>
          <a:chExt cx="0" cy="0"/>
        </a:xfrm>
      </p:grpSpPr>
      <p:sp>
        <p:nvSpPr>
          <p:cNvPr id="127" name="Google Shape;127;p23"/>
          <p:cNvSpPr txBox="1"/>
          <p:nvPr>
            <p:ph type="title"/>
          </p:nvPr>
        </p:nvSpPr>
        <p:spPr>
          <a:xfrm>
            <a:off x="2264700" y="-34100"/>
            <a:ext cx="4579500" cy="64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7156"/>
              <a:buNone/>
            </a:pPr>
            <a:r>
              <a:rPr lang="en" sz="2664">
                <a:solidFill>
                  <a:srgbClr val="FF0000"/>
                </a:solidFill>
                <a:latin typeface="EB Garamond"/>
                <a:ea typeface="EB Garamond"/>
                <a:cs typeface="EB Garamond"/>
                <a:sym typeface="EB Garamond"/>
              </a:rPr>
              <a:t>Modeling - Logistic Regression</a:t>
            </a:r>
            <a:endParaRPr sz="2664">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ct val="44594"/>
              <a:buNone/>
            </a:pPr>
            <a:r>
              <a:t/>
            </a:r>
            <a:endParaRPr sz="2220">
              <a:solidFill>
                <a:srgbClr val="FF0000"/>
              </a:solidFill>
              <a:latin typeface="EB Garamond"/>
              <a:ea typeface="EB Garamond"/>
              <a:cs typeface="EB Garamond"/>
              <a:sym typeface="EB Garamond"/>
            </a:endParaRPr>
          </a:p>
        </p:txBody>
      </p:sp>
      <p:sp>
        <p:nvSpPr>
          <p:cNvPr id="128" name="Google Shape;128;p23"/>
          <p:cNvSpPr txBox="1"/>
          <p:nvPr/>
        </p:nvSpPr>
        <p:spPr>
          <a:xfrm>
            <a:off x="1516750" y="230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9" name="Google Shape;129;p23" title="Screenshot 2025-03-28 at 6.17.18 PM.png"/>
          <p:cNvPicPr preferRelativeResize="0"/>
          <p:nvPr/>
        </p:nvPicPr>
        <p:blipFill>
          <a:blip r:embed="rId3">
            <a:alphaModFix/>
          </a:blip>
          <a:stretch>
            <a:fillRect/>
          </a:stretch>
        </p:blipFill>
        <p:spPr>
          <a:xfrm>
            <a:off x="1005525" y="473750"/>
            <a:ext cx="6634374" cy="452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sp>
        <p:nvSpPr>
          <p:cNvPr id="134" name="Google Shape;134;p24"/>
          <p:cNvSpPr txBox="1"/>
          <p:nvPr>
            <p:ph type="title"/>
          </p:nvPr>
        </p:nvSpPr>
        <p:spPr>
          <a:xfrm>
            <a:off x="2036100" y="-34100"/>
            <a:ext cx="4579500" cy="64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7156"/>
              <a:buNone/>
            </a:pPr>
            <a:r>
              <a:rPr lang="en" sz="2664">
                <a:solidFill>
                  <a:srgbClr val="FF0000"/>
                </a:solidFill>
                <a:latin typeface="EB Garamond"/>
                <a:ea typeface="EB Garamond"/>
                <a:cs typeface="EB Garamond"/>
                <a:sym typeface="EB Garamond"/>
              </a:rPr>
              <a:t>Modeling - Random Forest Classifier</a:t>
            </a:r>
            <a:endParaRPr sz="2664">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ct val="44594"/>
              <a:buNone/>
            </a:pPr>
            <a:r>
              <a:t/>
            </a:r>
            <a:endParaRPr sz="2220">
              <a:solidFill>
                <a:srgbClr val="FF0000"/>
              </a:solidFill>
              <a:latin typeface="EB Garamond"/>
              <a:ea typeface="EB Garamond"/>
              <a:cs typeface="EB Garamond"/>
              <a:sym typeface="EB Garamond"/>
            </a:endParaRPr>
          </a:p>
        </p:txBody>
      </p:sp>
      <p:sp>
        <p:nvSpPr>
          <p:cNvPr id="135" name="Google Shape;135;p24"/>
          <p:cNvSpPr txBox="1"/>
          <p:nvPr/>
        </p:nvSpPr>
        <p:spPr>
          <a:xfrm>
            <a:off x="1516750" y="230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6" name="Google Shape;136;p24" title="Screenshot 2025-03-28 at 6.18.50 PM.png"/>
          <p:cNvPicPr preferRelativeResize="0"/>
          <p:nvPr/>
        </p:nvPicPr>
        <p:blipFill>
          <a:blip r:embed="rId3">
            <a:alphaModFix/>
          </a:blip>
          <a:stretch>
            <a:fillRect/>
          </a:stretch>
        </p:blipFill>
        <p:spPr>
          <a:xfrm>
            <a:off x="732300" y="532850"/>
            <a:ext cx="7524126" cy="446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2476000" y="0"/>
            <a:ext cx="4579500" cy="64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7156"/>
              <a:buNone/>
            </a:pPr>
            <a:r>
              <a:rPr lang="en" sz="2664">
                <a:solidFill>
                  <a:srgbClr val="FF0000"/>
                </a:solidFill>
                <a:latin typeface="EB Garamond"/>
                <a:ea typeface="EB Garamond"/>
                <a:cs typeface="EB Garamond"/>
                <a:sym typeface="EB Garamond"/>
              </a:rPr>
              <a:t>Modeling - XGBoost Classifier</a:t>
            </a:r>
            <a:endParaRPr sz="2664">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ct val="44594"/>
              <a:buNone/>
            </a:pPr>
            <a:r>
              <a:t/>
            </a:r>
            <a:endParaRPr sz="2220">
              <a:solidFill>
                <a:srgbClr val="FF0000"/>
              </a:solidFill>
              <a:latin typeface="EB Garamond"/>
              <a:ea typeface="EB Garamond"/>
              <a:cs typeface="EB Garamond"/>
              <a:sym typeface="EB Garamond"/>
            </a:endParaRPr>
          </a:p>
        </p:txBody>
      </p:sp>
      <p:sp>
        <p:nvSpPr>
          <p:cNvPr id="142" name="Google Shape;142;p25"/>
          <p:cNvSpPr txBox="1"/>
          <p:nvPr/>
        </p:nvSpPr>
        <p:spPr>
          <a:xfrm>
            <a:off x="1516750" y="230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3" name="Google Shape;143;p25" title="Screenshot 2025-03-28 at 6.19.42 PM.png"/>
          <p:cNvPicPr preferRelativeResize="0"/>
          <p:nvPr/>
        </p:nvPicPr>
        <p:blipFill>
          <a:blip r:embed="rId3">
            <a:alphaModFix/>
          </a:blip>
          <a:stretch>
            <a:fillRect/>
          </a:stretch>
        </p:blipFill>
        <p:spPr>
          <a:xfrm>
            <a:off x="707250" y="513300"/>
            <a:ext cx="7287226" cy="44725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p26"/>
          <p:cNvSpPr txBox="1"/>
          <p:nvPr>
            <p:ph type="title"/>
          </p:nvPr>
        </p:nvSpPr>
        <p:spPr>
          <a:xfrm>
            <a:off x="3028700" y="-56375"/>
            <a:ext cx="1866600" cy="64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7156"/>
              <a:buNone/>
            </a:pPr>
            <a:r>
              <a:rPr lang="en" sz="2664">
                <a:solidFill>
                  <a:srgbClr val="FF0000"/>
                </a:solidFill>
                <a:latin typeface="EB Garamond"/>
                <a:ea typeface="EB Garamond"/>
                <a:cs typeface="EB Garamond"/>
                <a:sym typeface="EB Garamond"/>
              </a:rPr>
              <a:t>Conclusions:</a:t>
            </a:r>
            <a:endParaRPr sz="2664">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ct val="44594"/>
              <a:buNone/>
            </a:pPr>
            <a:r>
              <a:t/>
            </a:r>
            <a:endParaRPr sz="2220">
              <a:solidFill>
                <a:srgbClr val="FF0000"/>
              </a:solidFill>
              <a:latin typeface="EB Garamond"/>
              <a:ea typeface="EB Garamond"/>
              <a:cs typeface="EB Garamond"/>
              <a:sym typeface="EB Garamond"/>
            </a:endParaRPr>
          </a:p>
        </p:txBody>
      </p:sp>
      <p:sp>
        <p:nvSpPr>
          <p:cNvPr id="149" name="Google Shape;149;p26"/>
          <p:cNvSpPr txBox="1"/>
          <p:nvPr/>
        </p:nvSpPr>
        <p:spPr>
          <a:xfrm>
            <a:off x="1516750" y="230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0" name="Google Shape;150;p26" title="Screenshot 2025-03-28 at 6.20.52 PM.png"/>
          <p:cNvPicPr preferRelativeResize="0"/>
          <p:nvPr/>
        </p:nvPicPr>
        <p:blipFill>
          <a:blip r:embed="rId3">
            <a:alphaModFix/>
          </a:blip>
          <a:stretch>
            <a:fillRect/>
          </a:stretch>
        </p:blipFill>
        <p:spPr>
          <a:xfrm>
            <a:off x="561701" y="422850"/>
            <a:ext cx="7976527" cy="3570150"/>
          </a:xfrm>
          <a:prstGeom prst="rect">
            <a:avLst/>
          </a:prstGeom>
          <a:noFill/>
          <a:ln>
            <a:noFill/>
          </a:ln>
        </p:spPr>
      </p:pic>
      <p:sp>
        <p:nvSpPr>
          <p:cNvPr id="151" name="Google Shape;151;p26"/>
          <p:cNvSpPr txBox="1"/>
          <p:nvPr/>
        </p:nvSpPr>
        <p:spPr>
          <a:xfrm>
            <a:off x="1012900" y="3993000"/>
            <a:ext cx="6837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0000"/>
                </a:solidFill>
                <a:latin typeface="EB Garamond"/>
                <a:ea typeface="EB Garamond"/>
                <a:cs typeface="EB Garamond"/>
                <a:sym typeface="EB Garamond"/>
              </a:rPr>
              <a:t>This chart reaffirms the recommendations from the beginning of the presentation. </a:t>
            </a:r>
            <a:endParaRPr sz="2500">
              <a:solidFill>
                <a:srgbClr val="FF0000"/>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5" name="Shape 155"/>
        <p:cNvGrpSpPr/>
        <p:nvPr/>
      </p:nvGrpSpPr>
      <p:grpSpPr>
        <a:xfrm>
          <a:off x="0" y="0"/>
          <a:ext cx="0" cy="0"/>
          <a:chOff x="0" y="0"/>
          <a:chExt cx="0" cy="0"/>
        </a:xfrm>
      </p:grpSpPr>
      <p:sp>
        <p:nvSpPr>
          <p:cNvPr id="156" name="Google Shape;156;p27"/>
          <p:cNvSpPr txBox="1"/>
          <p:nvPr>
            <p:ph type="title"/>
          </p:nvPr>
        </p:nvSpPr>
        <p:spPr>
          <a:xfrm>
            <a:off x="2334875" y="293250"/>
            <a:ext cx="4004400" cy="143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ts val="891"/>
              <a:buNone/>
            </a:pPr>
            <a:r>
              <a:rPr lang="en" sz="6997">
                <a:solidFill>
                  <a:srgbClr val="FF0000"/>
                </a:solidFill>
                <a:latin typeface="EB Garamond"/>
                <a:ea typeface="EB Garamond"/>
                <a:cs typeface="EB Garamond"/>
                <a:sym typeface="EB Garamond"/>
              </a:rPr>
              <a:t>Questions?</a:t>
            </a:r>
            <a:endParaRPr sz="6997">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ct val="44594"/>
              <a:buNone/>
            </a:pPr>
            <a:r>
              <a:t/>
            </a:r>
            <a:endParaRPr sz="2220">
              <a:solidFill>
                <a:srgbClr val="FF0000"/>
              </a:solidFill>
              <a:latin typeface="EB Garamond"/>
              <a:ea typeface="EB Garamond"/>
              <a:cs typeface="EB Garamond"/>
              <a:sym typeface="EB Garamond"/>
            </a:endParaRPr>
          </a:p>
        </p:txBody>
      </p:sp>
      <p:sp>
        <p:nvSpPr>
          <p:cNvPr id="157" name="Google Shape;157;p27"/>
          <p:cNvSpPr txBox="1"/>
          <p:nvPr/>
        </p:nvSpPr>
        <p:spPr>
          <a:xfrm>
            <a:off x="1516750" y="230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8" name="Google Shape;158;p27" title="Screenshot 2025-03-28 at 6.24.59 PM.png"/>
          <p:cNvPicPr preferRelativeResize="0"/>
          <p:nvPr/>
        </p:nvPicPr>
        <p:blipFill>
          <a:blip r:embed="rId3">
            <a:alphaModFix/>
          </a:blip>
          <a:stretch>
            <a:fillRect/>
          </a:stretch>
        </p:blipFill>
        <p:spPr>
          <a:xfrm>
            <a:off x="2023975" y="1528500"/>
            <a:ext cx="4758874" cy="3333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1126825" y="188350"/>
            <a:ext cx="2372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solidFill>
                  <a:srgbClr val="FF0000"/>
                </a:solidFill>
                <a:latin typeface="EB Garamond"/>
                <a:ea typeface="EB Garamond"/>
                <a:cs typeface="EB Garamond"/>
                <a:sym typeface="EB Garamond"/>
              </a:rPr>
              <a:t>The premise:</a:t>
            </a:r>
            <a:endParaRPr sz="2220">
              <a:solidFill>
                <a:srgbClr val="FF0000"/>
              </a:solidFill>
              <a:latin typeface="EB Garamond"/>
              <a:ea typeface="EB Garamond"/>
              <a:cs typeface="EB Garamond"/>
              <a:sym typeface="EB Garamond"/>
            </a:endParaRPr>
          </a:p>
        </p:txBody>
      </p:sp>
      <p:sp>
        <p:nvSpPr>
          <p:cNvPr id="61" name="Google Shape;61;p14"/>
          <p:cNvSpPr txBox="1"/>
          <p:nvPr>
            <p:ph idx="1" type="body"/>
          </p:nvPr>
        </p:nvSpPr>
        <p:spPr>
          <a:xfrm>
            <a:off x="3823775" y="757675"/>
            <a:ext cx="5320200" cy="3968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3491">
                <a:solidFill>
                  <a:srgbClr val="FF0000"/>
                </a:solidFill>
                <a:latin typeface="EB Garamond"/>
                <a:ea typeface="EB Garamond"/>
                <a:cs typeface="EB Garamond"/>
                <a:sym typeface="EB Garamond"/>
              </a:rPr>
              <a:t>Where are the best existing and emerging markets for Opera to create a new traveling Opera Company that takes advantage of existing patterns in these markets?</a:t>
            </a:r>
            <a:endParaRPr sz="3491">
              <a:solidFill>
                <a:srgbClr val="FF0000"/>
              </a:solidFill>
              <a:latin typeface="EB Garamond"/>
              <a:ea typeface="EB Garamond"/>
              <a:cs typeface="EB Garamond"/>
              <a:sym typeface="EB Garamond"/>
            </a:endParaRPr>
          </a:p>
          <a:p>
            <a:pPr indent="0" lvl="0" marL="0" rtl="0" algn="l">
              <a:spcBef>
                <a:spcPts val="1200"/>
              </a:spcBef>
              <a:spcAft>
                <a:spcPts val="0"/>
              </a:spcAft>
              <a:buNone/>
            </a:pPr>
            <a:r>
              <a:t/>
            </a:r>
            <a:endParaRPr>
              <a:solidFill>
                <a:srgbClr val="FF0000"/>
              </a:solidFill>
              <a:latin typeface="EB Garamond"/>
              <a:ea typeface="EB Garamond"/>
              <a:cs typeface="EB Garamond"/>
              <a:sym typeface="EB Garamond"/>
            </a:endParaRPr>
          </a:p>
          <a:p>
            <a:pPr indent="0" lvl="0" marL="0" rtl="0" algn="l">
              <a:spcBef>
                <a:spcPts val="1200"/>
              </a:spcBef>
              <a:spcAft>
                <a:spcPts val="1200"/>
              </a:spcAft>
              <a:buNone/>
            </a:pPr>
            <a:r>
              <a:rPr lang="en" sz="2777">
                <a:solidFill>
                  <a:srgbClr val="FF0000"/>
                </a:solidFill>
                <a:latin typeface="EB Garamond"/>
                <a:ea typeface="EB Garamond"/>
                <a:cs typeface="EB Garamond"/>
                <a:sym typeface="EB Garamond"/>
              </a:rPr>
              <a:t>This study is designed to engage and inform opera lovers, regardless of their level of experience, making it accessible to a wider audience interested in the art form’s growth and future.</a:t>
            </a:r>
            <a:endParaRPr sz="2777">
              <a:solidFill>
                <a:srgbClr val="FF0000"/>
              </a:solidFill>
              <a:latin typeface="EB Garamond"/>
              <a:ea typeface="EB Garamond"/>
              <a:cs typeface="EB Garamond"/>
              <a:sym typeface="EB Garamond"/>
            </a:endParaRPr>
          </a:p>
        </p:txBody>
      </p:sp>
      <p:pic>
        <p:nvPicPr>
          <p:cNvPr id="62" name="Google Shape;62;p14" title="Screenshot 2025-03-27 at 9.36.06 PM.png"/>
          <p:cNvPicPr preferRelativeResize="0"/>
          <p:nvPr/>
        </p:nvPicPr>
        <p:blipFill>
          <a:blip r:embed="rId3">
            <a:alphaModFix/>
          </a:blip>
          <a:stretch>
            <a:fillRect/>
          </a:stretch>
        </p:blipFill>
        <p:spPr>
          <a:xfrm>
            <a:off x="873450" y="837250"/>
            <a:ext cx="2422243" cy="400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72225" y="154525"/>
            <a:ext cx="617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lang="en" sz="2220">
                <a:solidFill>
                  <a:srgbClr val="FF0000"/>
                </a:solidFill>
                <a:latin typeface="EB Garamond"/>
                <a:ea typeface="EB Garamond"/>
                <a:cs typeface="EB Garamond"/>
                <a:sym typeface="EB Garamond"/>
              </a:rPr>
              <a:t>The </a:t>
            </a:r>
            <a:r>
              <a:rPr lang="en" sz="2220">
                <a:solidFill>
                  <a:srgbClr val="FF0000"/>
                </a:solidFill>
                <a:latin typeface="EB Garamond"/>
                <a:ea typeface="EB Garamond"/>
                <a:cs typeface="EB Garamond"/>
                <a:sym typeface="EB Garamond"/>
              </a:rPr>
              <a:t>recommendation is to create a traveling Opera Company</a:t>
            </a:r>
            <a:r>
              <a:rPr lang="en" sz="2220">
                <a:solidFill>
                  <a:srgbClr val="FF0000"/>
                </a:solidFill>
                <a:latin typeface="EB Garamond"/>
                <a:ea typeface="EB Garamond"/>
                <a:cs typeface="EB Garamond"/>
                <a:sym typeface="EB Garamond"/>
              </a:rPr>
              <a:t>:</a:t>
            </a:r>
            <a:endParaRPr sz="2220">
              <a:solidFill>
                <a:srgbClr val="FF0000"/>
              </a:solidFill>
              <a:latin typeface="EB Garamond"/>
              <a:ea typeface="EB Garamond"/>
              <a:cs typeface="EB Garamond"/>
              <a:sym typeface="EB Garamond"/>
            </a:endParaRPr>
          </a:p>
        </p:txBody>
      </p:sp>
      <p:sp>
        <p:nvSpPr>
          <p:cNvPr id="68" name="Google Shape;68;p15"/>
          <p:cNvSpPr txBox="1"/>
          <p:nvPr>
            <p:ph idx="1" type="body"/>
          </p:nvPr>
        </p:nvSpPr>
        <p:spPr>
          <a:xfrm>
            <a:off x="248150" y="859175"/>
            <a:ext cx="5549700" cy="3968400"/>
          </a:xfrm>
          <a:prstGeom prst="rect">
            <a:avLst/>
          </a:prstGeom>
        </p:spPr>
        <p:txBody>
          <a:bodyPr anchorCtr="0" anchor="t" bIns="91425" lIns="91425" spcFirstLastPara="1" rIns="91425" wrap="square" tIns="91425">
            <a:normAutofit/>
          </a:bodyPr>
          <a:lstStyle/>
          <a:p>
            <a:pPr indent="-408309" lvl="0" marL="457200" rtl="0" algn="l">
              <a:lnSpc>
                <a:spcPct val="95000"/>
              </a:lnSpc>
              <a:spcBef>
                <a:spcPts val="0"/>
              </a:spcBef>
              <a:spcAft>
                <a:spcPts val="0"/>
              </a:spcAft>
              <a:buClr>
                <a:srgbClr val="FF0000"/>
              </a:buClr>
              <a:buSzPts val="2830"/>
              <a:buFont typeface="EB Garamond"/>
              <a:buAutoNum type="arabicPeriod"/>
            </a:pPr>
            <a:r>
              <a:rPr lang="en" sz="2830">
                <a:solidFill>
                  <a:srgbClr val="FF0000"/>
                </a:solidFill>
                <a:latin typeface="EB Garamond"/>
                <a:ea typeface="EB Garamond"/>
                <a:cs typeface="EB Garamond"/>
                <a:sym typeface="EB Garamond"/>
              </a:rPr>
              <a:t>Use well-established opera hubs during “peak season”: </a:t>
            </a:r>
            <a:endParaRPr sz="2830">
              <a:solidFill>
                <a:srgbClr val="FF0000"/>
              </a:solidFill>
              <a:latin typeface="EB Garamond"/>
              <a:ea typeface="EB Garamond"/>
              <a:cs typeface="EB Garamond"/>
              <a:sym typeface="EB Garamond"/>
            </a:endParaRPr>
          </a:p>
          <a:p>
            <a:pPr indent="-408309" lvl="0" marL="914400" rtl="0" algn="l">
              <a:lnSpc>
                <a:spcPct val="95000"/>
              </a:lnSpc>
              <a:spcBef>
                <a:spcPts val="0"/>
              </a:spcBef>
              <a:spcAft>
                <a:spcPts val="0"/>
              </a:spcAft>
              <a:buClr>
                <a:srgbClr val="FF0000"/>
              </a:buClr>
              <a:buSzPts val="2830"/>
              <a:buFont typeface="EB Garamond"/>
              <a:buChar char="-"/>
            </a:pPr>
            <a:r>
              <a:rPr lang="en" sz="2830">
                <a:solidFill>
                  <a:srgbClr val="FF0000"/>
                </a:solidFill>
                <a:latin typeface="EB Garamond"/>
                <a:ea typeface="EB Garamond"/>
                <a:cs typeface="EB Garamond"/>
                <a:sym typeface="EB Garamond"/>
              </a:rPr>
              <a:t>Italy and Austria</a:t>
            </a:r>
            <a:endParaRPr sz="2830">
              <a:solidFill>
                <a:srgbClr val="FF0000"/>
              </a:solidFill>
              <a:latin typeface="EB Garamond"/>
              <a:ea typeface="EB Garamond"/>
              <a:cs typeface="EB Garamond"/>
              <a:sym typeface="EB Garamond"/>
            </a:endParaRPr>
          </a:p>
          <a:p>
            <a:pPr indent="-408309" lvl="0" marL="457200" rtl="0" algn="l">
              <a:lnSpc>
                <a:spcPct val="95000"/>
              </a:lnSpc>
              <a:spcBef>
                <a:spcPts val="0"/>
              </a:spcBef>
              <a:spcAft>
                <a:spcPts val="0"/>
              </a:spcAft>
              <a:buClr>
                <a:srgbClr val="FF0000"/>
              </a:buClr>
              <a:buSzPts val="2830"/>
              <a:buFont typeface="EB Garamond"/>
              <a:buAutoNum type="arabicPeriod"/>
            </a:pPr>
            <a:r>
              <a:rPr lang="en" sz="2830">
                <a:solidFill>
                  <a:srgbClr val="FF0000"/>
                </a:solidFill>
                <a:latin typeface="EB Garamond"/>
                <a:ea typeface="EB Garamond"/>
                <a:cs typeface="EB Garamond"/>
                <a:sym typeface="EB Garamond"/>
              </a:rPr>
              <a:t>Take the same productions to emerging markets during “off-peak seasons”: </a:t>
            </a:r>
            <a:endParaRPr sz="2830">
              <a:solidFill>
                <a:srgbClr val="FF0000"/>
              </a:solidFill>
              <a:latin typeface="EB Garamond"/>
              <a:ea typeface="EB Garamond"/>
              <a:cs typeface="EB Garamond"/>
              <a:sym typeface="EB Garamond"/>
            </a:endParaRPr>
          </a:p>
          <a:p>
            <a:pPr indent="-408309" lvl="0" marL="914400" rtl="0" algn="l">
              <a:lnSpc>
                <a:spcPct val="95000"/>
              </a:lnSpc>
              <a:spcBef>
                <a:spcPts val="0"/>
              </a:spcBef>
              <a:spcAft>
                <a:spcPts val="0"/>
              </a:spcAft>
              <a:buClr>
                <a:srgbClr val="FF0000"/>
              </a:buClr>
              <a:buSzPts val="2830"/>
              <a:buFont typeface="EB Garamond"/>
              <a:buChar char="-"/>
            </a:pPr>
            <a:r>
              <a:rPr lang="en" sz="2830">
                <a:solidFill>
                  <a:srgbClr val="FF0000"/>
                </a:solidFill>
                <a:latin typeface="EB Garamond"/>
                <a:ea typeface="EB Garamond"/>
                <a:cs typeface="EB Garamond"/>
                <a:sym typeface="EB Garamond"/>
              </a:rPr>
              <a:t>Sweden, the Netherlands, Poland, Estonia, and Latvia</a:t>
            </a:r>
            <a:endParaRPr sz="2168">
              <a:solidFill>
                <a:srgbClr val="FF0000"/>
              </a:solidFill>
              <a:latin typeface="EB Garamond"/>
              <a:ea typeface="EB Garamond"/>
              <a:cs typeface="EB Garamond"/>
              <a:sym typeface="EB Garamond"/>
            </a:endParaRPr>
          </a:p>
        </p:txBody>
      </p:sp>
      <p:pic>
        <p:nvPicPr>
          <p:cNvPr id="69" name="Google Shape;69;p15" title="Screenshot 2025-03-28 at 4.16.41 PM.png"/>
          <p:cNvPicPr preferRelativeResize="0"/>
          <p:nvPr/>
        </p:nvPicPr>
        <p:blipFill>
          <a:blip r:embed="rId3">
            <a:alphaModFix/>
          </a:blip>
          <a:stretch>
            <a:fillRect/>
          </a:stretch>
        </p:blipFill>
        <p:spPr>
          <a:xfrm>
            <a:off x="5812825" y="877050"/>
            <a:ext cx="3042425" cy="3648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1776175" y="177050"/>
            <a:ext cx="2809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solidFill>
                  <a:srgbClr val="FF0000"/>
                </a:solidFill>
                <a:latin typeface="EB Garamond"/>
                <a:ea typeface="EB Garamond"/>
                <a:cs typeface="EB Garamond"/>
                <a:sym typeface="EB Garamond"/>
              </a:rPr>
              <a:t>How the data started</a:t>
            </a:r>
            <a:r>
              <a:rPr lang="en" sz="2220">
                <a:solidFill>
                  <a:srgbClr val="FF0000"/>
                </a:solidFill>
                <a:latin typeface="EB Garamond"/>
                <a:ea typeface="EB Garamond"/>
                <a:cs typeface="EB Garamond"/>
                <a:sym typeface="EB Garamond"/>
              </a:rPr>
              <a:t>:</a:t>
            </a:r>
            <a:endParaRPr sz="2220">
              <a:solidFill>
                <a:srgbClr val="FF0000"/>
              </a:solidFill>
              <a:latin typeface="EB Garamond"/>
              <a:ea typeface="EB Garamond"/>
              <a:cs typeface="EB Garamond"/>
              <a:sym typeface="EB Garamond"/>
            </a:endParaRPr>
          </a:p>
        </p:txBody>
      </p:sp>
      <p:sp>
        <p:nvSpPr>
          <p:cNvPr id="75" name="Google Shape;75;p16"/>
          <p:cNvSpPr txBox="1"/>
          <p:nvPr/>
        </p:nvSpPr>
        <p:spPr>
          <a:xfrm>
            <a:off x="1776175" y="2308500"/>
            <a:ext cx="3000000" cy="52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20">
                <a:solidFill>
                  <a:srgbClr val="FF0000"/>
                </a:solidFill>
                <a:latin typeface="EB Garamond"/>
                <a:ea typeface="EB Garamond"/>
                <a:cs typeface="EB Garamond"/>
                <a:sym typeface="EB Garamond"/>
              </a:rPr>
              <a:t>How the data ended:</a:t>
            </a:r>
            <a:endParaRPr/>
          </a:p>
        </p:txBody>
      </p:sp>
      <p:pic>
        <p:nvPicPr>
          <p:cNvPr id="76" name="Google Shape;76;p16" title="Screenshot 2025-03-28 at 4.19.42 PM.png"/>
          <p:cNvPicPr preferRelativeResize="0"/>
          <p:nvPr/>
        </p:nvPicPr>
        <p:blipFill>
          <a:blip r:embed="rId3">
            <a:alphaModFix/>
          </a:blip>
          <a:stretch>
            <a:fillRect/>
          </a:stretch>
        </p:blipFill>
        <p:spPr>
          <a:xfrm>
            <a:off x="152400" y="892850"/>
            <a:ext cx="8839204" cy="1415654"/>
          </a:xfrm>
          <a:prstGeom prst="rect">
            <a:avLst/>
          </a:prstGeom>
          <a:noFill/>
          <a:ln>
            <a:noFill/>
          </a:ln>
        </p:spPr>
      </p:pic>
      <p:pic>
        <p:nvPicPr>
          <p:cNvPr id="77" name="Google Shape;77;p16" title="Screenshot 2025-03-28 at 4.29.24 PM.png"/>
          <p:cNvPicPr preferRelativeResize="0"/>
          <p:nvPr/>
        </p:nvPicPr>
        <p:blipFill>
          <a:blip r:embed="rId4">
            <a:alphaModFix/>
          </a:blip>
          <a:stretch>
            <a:fillRect/>
          </a:stretch>
        </p:blipFill>
        <p:spPr>
          <a:xfrm>
            <a:off x="152400" y="2987400"/>
            <a:ext cx="8694021" cy="200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1121975" y="346250"/>
            <a:ext cx="6999300" cy="431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solidFill>
                  <a:srgbClr val="FF0000"/>
                </a:solidFill>
                <a:latin typeface="EB Garamond"/>
                <a:ea typeface="EB Garamond"/>
                <a:cs typeface="EB Garamond"/>
                <a:sym typeface="EB Garamond"/>
              </a:rPr>
              <a:t>Data Wrangling</a:t>
            </a:r>
            <a:r>
              <a:rPr lang="en" sz="2220">
                <a:solidFill>
                  <a:srgbClr val="FF0000"/>
                </a:solidFill>
                <a:latin typeface="EB Garamond"/>
                <a:ea typeface="EB Garamond"/>
                <a:cs typeface="EB Garamond"/>
                <a:sym typeface="EB Garamond"/>
              </a:rPr>
              <a:t>:</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ts val="990"/>
              <a:buNone/>
            </a:pPr>
            <a:r>
              <a:t/>
            </a:r>
            <a:endParaRPr sz="2220">
              <a:solidFill>
                <a:srgbClr val="FF0000"/>
              </a:solidFill>
              <a:latin typeface="EB Garamond"/>
              <a:ea typeface="EB Garamond"/>
              <a:cs typeface="EB Garamond"/>
              <a:sym typeface="EB Garamond"/>
            </a:endParaRPr>
          </a:p>
          <a:p>
            <a:pPr indent="-369570" lvl="0" marL="457200" rtl="0" algn="l">
              <a:spcBef>
                <a:spcPts val="0"/>
              </a:spcBef>
              <a:spcAft>
                <a:spcPts val="0"/>
              </a:spcAft>
              <a:buClr>
                <a:srgbClr val="FF0000"/>
              </a:buClr>
              <a:buSzPts val="2220"/>
              <a:buFont typeface="EB Garamond"/>
              <a:buChar char="-"/>
            </a:pPr>
            <a:r>
              <a:rPr lang="en" sz="2220">
                <a:solidFill>
                  <a:srgbClr val="FF0000"/>
                </a:solidFill>
                <a:latin typeface="EB Garamond"/>
                <a:ea typeface="EB Garamond"/>
                <a:cs typeface="EB Garamond"/>
                <a:sym typeface="EB Garamond"/>
              </a:rPr>
              <a:t>Merged Population Data per City and Per Country</a:t>
            </a:r>
            <a:endParaRPr sz="2220">
              <a:solidFill>
                <a:srgbClr val="FF0000"/>
              </a:solidFill>
              <a:latin typeface="EB Garamond"/>
              <a:ea typeface="EB Garamond"/>
              <a:cs typeface="EB Garamond"/>
              <a:sym typeface="EB Garamond"/>
            </a:endParaRPr>
          </a:p>
          <a:p>
            <a:pPr indent="0" lvl="0" marL="45720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369570" lvl="0" marL="457200" rtl="0" algn="l">
              <a:spcBef>
                <a:spcPts val="0"/>
              </a:spcBef>
              <a:spcAft>
                <a:spcPts val="0"/>
              </a:spcAft>
              <a:buClr>
                <a:srgbClr val="FF0000"/>
              </a:buClr>
              <a:buSzPts val="2220"/>
              <a:buFont typeface="EB Garamond"/>
              <a:buChar char="-"/>
            </a:pPr>
            <a:r>
              <a:rPr lang="en" sz="2220">
                <a:solidFill>
                  <a:srgbClr val="FF0000"/>
                </a:solidFill>
                <a:latin typeface="EB Garamond"/>
                <a:ea typeface="EB Garamond"/>
                <a:cs typeface="EB Garamond"/>
                <a:sym typeface="EB Garamond"/>
              </a:rPr>
              <a:t>Added Country Name, Continent and Sub-regions to data</a:t>
            </a:r>
            <a:endParaRPr sz="2220">
              <a:solidFill>
                <a:srgbClr val="FF0000"/>
              </a:solidFill>
              <a:latin typeface="EB Garamond"/>
              <a:ea typeface="EB Garamond"/>
              <a:cs typeface="EB Garamond"/>
              <a:sym typeface="EB Garamond"/>
            </a:endParaRPr>
          </a:p>
          <a:p>
            <a:pPr indent="0" lvl="0" marL="45720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369570" lvl="0" marL="457200" rtl="0" algn="l">
              <a:spcBef>
                <a:spcPts val="0"/>
              </a:spcBef>
              <a:spcAft>
                <a:spcPts val="0"/>
              </a:spcAft>
              <a:buClr>
                <a:srgbClr val="FF0000"/>
              </a:buClr>
              <a:buSzPts val="2220"/>
              <a:buFont typeface="EB Garamond"/>
              <a:buChar char="-"/>
            </a:pPr>
            <a:r>
              <a:rPr lang="en" sz="2220">
                <a:solidFill>
                  <a:srgbClr val="FF0000"/>
                </a:solidFill>
                <a:latin typeface="EB Garamond"/>
                <a:ea typeface="EB Garamond"/>
                <a:cs typeface="EB Garamond"/>
                <a:sym typeface="EB Garamond"/>
              </a:rPr>
              <a:t>Had to manually update cities with multiple spellings from </a:t>
            </a:r>
            <a:r>
              <a:rPr lang="en" sz="2220">
                <a:solidFill>
                  <a:srgbClr val="FF0000"/>
                </a:solidFill>
                <a:latin typeface="EB Garamond"/>
                <a:ea typeface="EB Garamond"/>
                <a:cs typeface="EB Garamond"/>
                <a:sym typeface="EB Garamond"/>
              </a:rPr>
              <a:t>original</a:t>
            </a:r>
            <a:r>
              <a:rPr lang="en" sz="2220">
                <a:solidFill>
                  <a:srgbClr val="FF0000"/>
                </a:solidFill>
                <a:latin typeface="EB Garamond"/>
                <a:ea typeface="EB Garamond"/>
                <a:cs typeface="EB Garamond"/>
                <a:sym typeface="EB Garamond"/>
              </a:rPr>
              <a:t> dataset that did not match with merged dataset</a:t>
            </a:r>
            <a:endParaRPr sz="2220">
              <a:solidFill>
                <a:srgbClr val="FF0000"/>
              </a:solidFill>
              <a:latin typeface="EB Garamond"/>
              <a:ea typeface="EB Garamond"/>
              <a:cs typeface="EB Garamond"/>
              <a:sym typeface="EB Garamond"/>
            </a:endParaRPr>
          </a:p>
          <a:p>
            <a:pPr indent="0" lvl="0" marL="45720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369570" lvl="0" marL="457200" rtl="0" algn="l">
              <a:spcBef>
                <a:spcPts val="0"/>
              </a:spcBef>
              <a:spcAft>
                <a:spcPts val="0"/>
              </a:spcAft>
              <a:buClr>
                <a:srgbClr val="FF0000"/>
              </a:buClr>
              <a:buSzPts val="2220"/>
              <a:buFont typeface="EB Garamond"/>
              <a:buChar char="-"/>
            </a:pPr>
            <a:r>
              <a:rPr lang="en" sz="2220">
                <a:solidFill>
                  <a:srgbClr val="FF0000"/>
                </a:solidFill>
                <a:latin typeface="EB Garamond"/>
                <a:ea typeface="EB Garamond"/>
                <a:cs typeface="EB Garamond"/>
                <a:sym typeface="EB Garamond"/>
              </a:rPr>
              <a:t>US cities needed to be manually cleaned due to multiple states having cities with the same names.</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ts val="990"/>
              <a:buNone/>
            </a:pPr>
            <a:r>
              <a:t/>
            </a:r>
            <a:endParaRPr sz="2220">
              <a:solidFill>
                <a:srgbClr val="FF0000"/>
              </a:solidFill>
              <a:latin typeface="EB Garamond"/>
              <a:ea typeface="EB Garamond"/>
              <a:cs typeface="EB Garamond"/>
              <a:sym typeface="EB Garamond"/>
            </a:endParaRPr>
          </a:p>
        </p:txBody>
      </p:sp>
      <p:sp>
        <p:nvSpPr>
          <p:cNvPr id="83" name="Google Shape;83;p17"/>
          <p:cNvSpPr txBox="1"/>
          <p:nvPr/>
        </p:nvSpPr>
        <p:spPr>
          <a:xfrm>
            <a:off x="1516750" y="230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47600" y="139800"/>
            <a:ext cx="4585500" cy="8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7156"/>
              <a:buNone/>
            </a:pPr>
            <a:r>
              <a:rPr lang="en" sz="2664">
                <a:solidFill>
                  <a:srgbClr val="FF0000"/>
                </a:solidFill>
                <a:latin typeface="EB Garamond"/>
                <a:ea typeface="EB Garamond"/>
                <a:cs typeface="EB Garamond"/>
                <a:sym typeface="EB Garamond"/>
              </a:rPr>
              <a:t>Exploratory Data Analysis (EDA)</a:t>
            </a:r>
            <a:endParaRPr sz="2664">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ct val="44594"/>
              <a:buNone/>
            </a:pPr>
            <a:r>
              <a:t/>
            </a:r>
            <a:endParaRPr sz="2220">
              <a:solidFill>
                <a:srgbClr val="FF0000"/>
              </a:solidFill>
              <a:latin typeface="EB Garamond"/>
              <a:ea typeface="EB Garamond"/>
              <a:cs typeface="EB Garamond"/>
              <a:sym typeface="EB Garamond"/>
            </a:endParaRPr>
          </a:p>
        </p:txBody>
      </p:sp>
      <p:sp>
        <p:nvSpPr>
          <p:cNvPr id="89" name="Google Shape;89;p18"/>
          <p:cNvSpPr txBox="1"/>
          <p:nvPr/>
        </p:nvSpPr>
        <p:spPr>
          <a:xfrm>
            <a:off x="1516750" y="230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0" name="Google Shape;90;p18" title="Screenshot 2025-03-28 at 5.38.32 PM.png"/>
          <p:cNvPicPr preferRelativeResize="0"/>
          <p:nvPr/>
        </p:nvPicPr>
        <p:blipFill>
          <a:blip r:embed="rId3">
            <a:alphaModFix/>
          </a:blip>
          <a:stretch>
            <a:fillRect/>
          </a:stretch>
        </p:blipFill>
        <p:spPr>
          <a:xfrm>
            <a:off x="2604975" y="1924825"/>
            <a:ext cx="3000001" cy="2652975"/>
          </a:xfrm>
          <a:prstGeom prst="rect">
            <a:avLst/>
          </a:prstGeom>
          <a:noFill/>
          <a:ln>
            <a:noFill/>
          </a:ln>
        </p:spPr>
      </p:pic>
      <p:pic>
        <p:nvPicPr>
          <p:cNvPr id="91" name="Google Shape;91;p18" title="Screenshot 2025-03-28 at 5.40.13 PM.png"/>
          <p:cNvPicPr preferRelativeResize="0"/>
          <p:nvPr/>
        </p:nvPicPr>
        <p:blipFill>
          <a:blip r:embed="rId4">
            <a:alphaModFix/>
          </a:blip>
          <a:stretch>
            <a:fillRect/>
          </a:stretch>
        </p:blipFill>
        <p:spPr>
          <a:xfrm>
            <a:off x="5875850" y="1924825"/>
            <a:ext cx="3000000" cy="2652982"/>
          </a:xfrm>
          <a:prstGeom prst="rect">
            <a:avLst/>
          </a:prstGeom>
          <a:noFill/>
          <a:ln>
            <a:noFill/>
          </a:ln>
        </p:spPr>
      </p:pic>
      <p:pic>
        <p:nvPicPr>
          <p:cNvPr id="92" name="Google Shape;92;p18" title="Screenshot 2025-03-28 at 5.40.48 PM.png"/>
          <p:cNvPicPr preferRelativeResize="0"/>
          <p:nvPr/>
        </p:nvPicPr>
        <p:blipFill>
          <a:blip r:embed="rId5">
            <a:alphaModFix/>
          </a:blip>
          <a:stretch>
            <a:fillRect/>
          </a:stretch>
        </p:blipFill>
        <p:spPr>
          <a:xfrm>
            <a:off x="3883950" y="925025"/>
            <a:ext cx="3000000" cy="652775"/>
          </a:xfrm>
          <a:prstGeom prst="rect">
            <a:avLst/>
          </a:prstGeom>
          <a:noFill/>
          <a:ln>
            <a:noFill/>
          </a:ln>
        </p:spPr>
      </p:pic>
      <p:sp>
        <p:nvSpPr>
          <p:cNvPr id="93" name="Google Shape;93;p18"/>
          <p:cNvSpPr txBox="1"/>
          <p:nvPr/>
        </p:nvSpPr>
        <p:spPr>
          <a:xfrm>
            <a:off x="191150" y="139800"/>
            <a:ext cx="2233500" cy="463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0000"/>
                </a:solidFill>
                <a:latin typeface="EB Garamond"/>
                <a:ea typeface="EB Garamond"/>
                <a:cs typeface="EB Garamond"/>
                <a:sym typeface="EB Garamond"/>
              </a:rPr>
              <a:t>These graphs highlight the unique seasonality in Austria and Italy compared to the rest of Europe. This inverse seasonality presents an opportunity for targeted market investment during peak seasons in other countries, while also providing time to explore emerging markets during traditional off-peak seasons, avoiding conflicts with existing opera companies."</a:t>
            </a:r>
            <a:endParaRPr sz="1700">
              <a:solidFill>
                <a:srgbClr val="FF0000"/>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sp>
        <p:nvSpPr>
          <p:cNvPr id="98" name="Google Shape;98;p19"/>
          <p:cNvSpPr txBox="1"/>
          <p:nvPr>
            <p:ph type="title"/>
          </p:nvPr>
        </p:nvSpPr>
        <p:spPr>
          <a:xfrm>
            <a:off x="3147600" y="63600"/>
            <a:ext cx="4585500" cy="8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7156"/>
              <a:buNone/>
            </a:pPr>
            <a:r>
              <a:rPr lang="en" sz="2664">
                <a:solidFill>
                  <a:srgbClr val="FF0000"/>
                </a:solidFill>
                <a:latin typeface="EB Garamond"/>
                <a:ea typeface="EB Garamond"/>
                <a:cs typeface="EB Garamond"/>
                <a:sym typeface="EB Garamond"/>
              </a:rPr>
              <a:t>EDA continued</a:t>
            </a:r>
            <a:endParaRPr sz="2664">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ct val="44594"/>
              <a:buNone/>
            </a:pPr>
            <a:r>
              <a:t/>
            </a:r>
            <a:endParaRPr sz="2220">
              <a:solidFill>
                <a:srgbClr val="FF0000"/>
              </a:solidFill>
              <a:latin typeface="EB Garamond"/>
              <a:ea typeface="EB Garamond"/>
              <a:cs typeface="EB Garamond"/>
              <a:sym typeface="EB Garamond"/>
            </a:endParaRPr>
          </a:p>
        </p:txBody>
      </p:sp>
      <p:sp>
        <p:nvSpPr>
          <p:cNvPr id="99" name="Google Shape;99;p19"/>
          <p:cNvSpPr txBox="1"/>
          <p:nvPr/>
        </p:nvSpPr>
        <p:spPr>
          <a:xfrm>
            <a:off x="1516750" y="230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0" name="Google Shape;100;p19" title="Screenshot 2025-03-28 at 5.50.50 PM.png"/>
          <p:cNvPicPr preferRelativeResize="0"/>
          <p:nvPr/>
        </p:nvPicPr>
        <p:blipFill>
          <a:blip r:embed="rId3">
            <a:alphaModFix/>
          </a:blip>
          <a:stretch>
            <a:fillRect/>
          </a:stretch>
        </p:blipFill>
        <p:spPr>
          <a:xfrm>
            <a:off x="645450" y="643275"/>
            <a:ext cx="7419449" cy="432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sp>
        <p:nvSpPr>
          <p:cNvPr id="105" name="Google Shape;105;p20"/>
          <p:cNvSpPr txBox="1"/>
          <p:nvPr>
            <p:ph type="title"/>
          </p:nvPr>
        </p:nvSpPr>
        <p:spPr>
          <a:xfrm>
            <a:off x="3147600" y="63600"/>
            <a:ext cx="4585500" cy="8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7156"/>
              <a:buNone/>
            </a:pPr>
            <a:r>
              <a:rPr lang="en" sz="2664">
                <a:solidFill>
                  <a:srgbClr val="FF0000"/>
                </a:solidFill>
                <a:latin typeface="EB Garamond"/>
                <a:ea typeface="EB Garamond"/>
                <a:cs typeface="EB Garamond"/>
                <a:sym typeface="EB Garamond"/>
              </a:rPr>
              <a:t>EDA continued</a:t>
            </a:r>
            <a:endParaRPr sz="2664">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ct val="44594"/>
              <a:buNone/>
            </a:pPr>
            <a:r>
              <a:t/>
            </a:r>
            <a:endParaRPr sz="2220">
              <a:solidFill>
                <a:srgbClr val="FF0000"/>
              </a:solidFill>
              <a:latin typeface="EB Garamond"/>
              <a:ea typeface="EB Garamond"/>
              <a:cs typeface="EB Garamond"/>
              <a:sym typeface="EB Garamond"/>
            </a:endParaRPr>
          </a:p>
        </p:txBody>
      </p:sp>
      <p:sp>
        <p:nvSpPr>
          <p:cNvPr id="106" name="Google Shape;106;p20"/>
          <p:cNvSpPr txBox="1"/>
          <p:nvPr/>
        </p:nvSpPr>
        <p:spPr>
          <a:xfrm>
            <a:off x="1516750" y="230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7" name="Google Shape;107;p20" title="Screenshot 2025-03-28 at 5.51.51 PM.png"/>
          <p:cNvPicPr preferRelativeResize="0"/>
          <p:nvPr/>
        </p:nvPicPr>
        <p:blipFill>
          <a:blip r:embed="rId3">
            <a:alphaModFix/>
          </a:blip>
          <a:stretch>
            <a:fillRect/>
          </a:stretch>
        </p:blipFill>
        <p:spPr>
          <a:xfrm>
            <a:off x="916050" y="569200"/>
            <a:ext cx="6508950" cy="4441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47600" y="63600"/>
            <a:ext cx="4585500" cy="8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7156"/>
              <a:buNone/>
            </a:pPr>
            <a:r>
              <a:rPr lang="en" sz="2664">
                <a:solidFill>
                  <a:srgbClr val="FF0000"/>
                </a:solidFill>
                <a:latin typeface="EB Garamond"/>
                <a:ea typeface="EB Garamond"/>
                <a:cs typeface="EB Garamond"/>
                <a:sym typeface="EB Garamond"/>
              </a:rPr>
              <a:t>EDA continued</a:t>
            </a:r>
            <a:endParaRPr sz="2664">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2220">
              <a:solidFill>
                <a:srgbClr val="FF0000"/>
              </a:solidFill>
              <a:latin typeface="EB Garamond"/>
              <a:ea typeface="EB Garamond"/>
              <a:cs typeface="EB Garamond"/>
              <a:sym typeface="EB Garamond"/>
            </a:endParaRPr>
          </a:p>
          <a:p>
            <a:pPr indent="0" lvl="0" marL="0" rtl="0" algn="l">
              <a:spcBef>
                <a:spcPts val="0"/>
              </a:spcBef>
              <a:spcAft>
                <a:spcPts val="0"/>
              </a:spcAft>
              <a:buSzPct val="44594"/>
              <a:buNone/>
            </a:pPr>
            <a:r>
              <a:t/>
            </a:r>
            <a:endParaRPr sz="2220">
              <a:solidFill>
                <a:srgbClr val="FF0000"/>
              </a:solidFill>
              <a:latin typeface="EB Garamond"/>
              <a:ea typeface="EB Garamond"/>
              <a:cs typeface="EB Garamond"/>
              <a:sym typeface="EB Garamond"/>
            </a:endParaRPr>
          </a:p>
        </p:txBody>
      </p:sp>
      <p:sp>
        <p:nvSpPr>
          <p:cNvPr id="113" name="Google Shape;113;p21"/>
          <p:cNvSpPr txBox="1"/>
          <p:nvPr/>
        </p:nvSpPr>
        <p:spPr>
          <a:xfrm>
            <a:off x="1516750" y="230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4" name="Google Shape;114;p21" title="Screenshot 2025-03-28 at 5.53.07 PM.png"/>
          <p:cNvPicPr preferRelativeResize="0"/>
          <p:nvPr/>
        </p:nvPicPr>
        <p:blipFill>
          <a:blip r:embed="rId3">
            <a:alphaModFix/>
          </a:blip>
          <a:stretch>
            <a:fillRect/>
          </a:stretch>
        </p:blipFill>
        <p:spPr>
          <a:xfrm>
            <a:off x="1099875" y="582125"/>
            <a:ext cx="7021451" cy="3446576"/>
          </a:xfrm>
          <a:prstGeom prst="rect">
            <a:avLst/>
          </a:prstGeom>
          <a:noFill/>
          <a:ln>
            <a:noFill/>
          </a:ln>
        </p:spPr>
      </p:pic>
      <p:sp>
        <p:nvSpPr>
          <p:cNvPr id="115" name="Google Shape;115;p21"/>
          <p:cNvSpPr txBox="1"/>
          <p:nvPr/>
        </p:nvSpPr>
        <p:spPr>
          <a:xfrm>
            <a:off x="1381400" y="4218550"/>
            <a:ext cx="621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EB Garamond"/>
                <a:ea typeface="EB Garamond"/>
                <a:cs typeface="EB Garamond"/>
                <a:sym typeface="EB Garamond"/>
              </a:rPr>
              <a:t>The same operas are in the Top 25 for performed operas with Top 25 Cities (correlating with Graph E), albeit in a </a:t>
            </a:r>
            <a:r>
              <a:rPr lang="en" sz="1800">
                <a:solidFill>
                  <a:srgbClr val="FF0000"/>
                </a:solidFill>
                <a:latin typeface="EB Garamond"/>
                <a:ea typeface="EB Garamond"/>
                <a:cs typeface="EB Garamond"/>
                <a:sym typeface="EB Garamond"/>
              </a:rPr>
              <a:t>different</a:t>
            </a:r>
            <a:r>
              <a:rPr lang="en" sz="1800">
                <a:solidFill>
                  <a:srgbClr val="FF0000"/>
                </a:solidFill>
                <a:latin typeface="EB Garamond"/>
                <a:ea typeface="EB Garamond"/>
                <a:cs typeface="EB Garamond"/>
                <a:sym typeface="EB Garamond"/>
              </a:rPr>
              <a:t> order.</a:t>
            </a:r>
            <a:endParaRPr sz="1800">
              <a:solidFill>
                <a:srgbClr val="FF0000"/>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